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57" r:id="rId4"/>
    <p:sldId id="259" r:id="rId5"/>
    <p:sldId id="260" r:id="rId6"/>
    <p:sldId id="261" r:id="rId7"/>
    <p:sldId id="264" r:id="rId8"/>
    <p:sldId id="262" r:id="rId9"/>
    <p:sldId id="265" r:id="rId10"/>
    <p:sldId id="275" r:id="rId11"/>
    <p:sldId id="268" r:id="rId12"/>
    <p:sldId id="274" r:id="rId13"/>
    <p:sldId id="266" r:id="rId14"/>
    <p:sldId id="267" r:id="rId15"/>
    <p:sldId id="269" r:id="rId16"/>
    <p:sldId id="270" r:id="rId17"/>
    <p:sldId id="271" r:id="rId18"/>
    <p:sldId id="272" r:id="rId19"/>
    <p:sldId id="276" r:id="rId20"/>
    <p:sldId id="273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D443D-A2C0-45B7-A46B-63B000D99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83E9C3-C3CE-46F1-AA06-24072D770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668E3C-F60F-4C12-9720-D144CF0F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374E17-E851-40AB-B66A-C58B527E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9548C2-BB7F-404D-AFBD-B943AB83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55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463529-0095-4A3F-80AD-E26C3CD8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6CBA76-8EE6-4571-901D-4166A1CB7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E1AC5-4859-4B12-8C80-3F406F75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4F7FEA-A864-442C-88F7-A865E2229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7ED39C-84ED-478E-96A2-41A75846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86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83C1512-B568-4BE0-A642-76B555645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3FC3CE5-43E9-412E-A41B-537E4AC8B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00E7C6-C9B8-4AEA-A62E-4AF234C9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1D5F59-2ABB-4AE3-B71B-4A10962A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BD1AB0-27B6-45FD-A265-DA057212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87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3729F245-5F85-4C31-BF7A-474AA9ABB5BC}"/>
              </a:ext>
            </a:extLst>
          </p:cNvPr>
          <p:cNvSpPr/>
          <p:nvPr userDrawn="1"/>
        </p:nvSpPr>
        <p:spPr>
          <a:xfrm>
            <a:off x="0" y="0"/>
            <a:ext cx="12192000" cy="4782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3EB71B-1B8E-44F5-AAC7-514C11FE6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9170"/>
            <a:ext cx="9144000" cy="176983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4562D1-0CD0-490A-B8F5-31E96CCC7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0839"/>
            <a:ext cx="9144000" cy="6457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32BA72BF-F06B-440F-AB1F-DAEFB8F4A09D}"/>
              </a:ext>
            </a:extLst>
          </p:cNvPr>
          <p:cNvSpPr txBox="1">
            <a:spLocks/>
          </p:cNvSpPr>
          <p:nvPr userDrawn="1"/>
        </p:nvSpPr>
        <p:spPr>
          <a:xfrm>
            <a:off x="1524000" y="3782839"/>
            <a:ext cx="9144000" cy="64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F5182726-3B37-4993-B4CA-3A8982505766}"/>
              </a:ext>
            </a:extLst>
          </p:cNvPr>
          <p:cNvSpPr txBox="1">
            <a:spLocks/>
          </p:cNvSpPr>
          <p:nvPr userDrawn="1"/>
        </p:nvSpPr>
        <p:spPr>
          <a:xfrm>
            <a:off x="1676400" y="5500110"/>
            <a:ext cx="9144000" cy="64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929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E065A54-BBEE-403A-8750-6B543168175E}"/>
              </a:ext>
            </a:extLst>
          </p:cNvPr>
          <p:cNvSpPr/>
          <p:nvPr userDrawn="1"/>
        </p:nvSpPr>
        <p:spPr>
          <a:xfrm>
            <a:off x="0" y="0"/>
            <a:ext cx="12191999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FB8317-8FDA-41EC-93B0-BA23BB70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0" y="365126"/>
            <a:ext cx="10655560" cy="1089602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7A489D-8D9F-46E4-8CA2-286958A0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10655559" cy="4643610"/>
          </a:xfrm>
        </p:spPr>
        <p:txBody>
          <a:bodyPr/>
          <a:lstStyle/>
          <a:p>
            <a:pPr lvl="0"/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050CDFA-4046-472C-A1AD-B740E00A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8ED0C30-30BC-4E7F-8F62-A030D019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92875"/>
            <a:ext cx="50292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EA204C1-9AA8-40AD-A7DE-AA6F52FF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7D2E83-CF14-4A73-BFD5-C2A89A8455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30FB7C0-7697-4F89-8186-9707F6CBF821}"/>
              </a:ext>
            </a:extLst>
          </p:cNvPr>
          <p:cNvSpPr txBox="1">
            <a:spLocks/>
          </p:cNvSpPr>
          <p:nvPr userDrawn="1"/>
        </p:nvSpPr>
        <p:spPr>
          <a:xfrm>
            <a:off x="0" y="18113"/>
            <a:ext cx="43614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Aharoni" panose="02010803020104030203" pitchFamily="2" charset="-79"/>
              </a:defRPr>
            </a:lvl1pPr>
          </a:lstStyle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85531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C043A6-22A8-43C7-BF8E-138C905D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6147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68DAEF-758E-4837-9EDC-C3E6104B9F64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59EBA3-C2FC-4458-97B6-6818D875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86148"/>
            <a:ext cx="50292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CD68A6-6770-4130-B195-603E1FFF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149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7D2E83-CF14-4A73-BFD5-C2A89A8455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DD097B-F1FA-4B36-AE9E-C3036B9AA749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A1A36F6-72FF-43A9-84B3-2D60AA96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0" y="365126"/>
            <a:ext cx="10655560" cy="1089602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D0DAB31C-30C9-4895-835B-A7BC330F25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56721" y="1546225"/>
            <a:ext cx="3890961" cy="3773488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0C3E31A3-0AED-49EE-9BF3-E522540D71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35279" y="1546225"/>
            <a:ext cx="3890961" cy="3773488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F9AC914D-D36C-4D90-829C-6C1E225DA7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4318" y="1546225"/>
            <a:ext cx="3890961" cy="3773488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469126D-AB4C-4D9D-9855-9A744CA8A1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4475" y="5419725"/>
            <a:ext cx="11703050" cy="9652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577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E065A54-BBEE-403A-8750-6B543168175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FB8317-8FDA-41EC-93B0-BA23BB70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0" y="365126"/>
            <a:ext cx="10655560" cy="1089602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7A489D-8D9F-46E4-8CA2-286958A0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799" cy="4643610"/>
          </a:xfrm>
        </p:spPr>
        <p:txBody>
          <a:bodyPr/>
          <a:lstStyle/>
          <a:p>
            <a:pPr lvl="0"/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050CDFA-4046-472C-A1AD-B740E00A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8ED0C30-30BC-4E7F-8F62-A030D019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92875"/>
            <a:ext cx="50292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EA204C1-9AA8-40AD-A7DE-AA6F52FF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581400" cy="365125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7D2E83-CF14-4A73-BFD5-C2A89A8455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A014D0ED-24E3-4D6D-B265-F6650B5AB5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455" y="1690687"/>
            <a:ext cx="5472545" cy="4643609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CCD204D-F3A1-40D2-B1C4-609086C58181}"/>
              </a:ext>
            </a:extLst>
          </p:cNvPr>
          <p:cNvSpPr txBox="1">
            <a:spLocks/>
          </p:cNvSpPr>
          <p:nvPr userDrawn="1"/>
        </p:nvSpPr>
        <p:spPr>
          <a:xfrm>
            <a:off x="0" y="18113"/>
            <a:ext cx="436144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Aharoni" panose="02010803020104030203" pitchFamily="2" charset="-79"/>
              </a:defRPr>
            </a:lvl1pPr>
          </a:lstStyle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5826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80BBB-826D-4CDD-8FB0-393BC010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73542B-E9F6-4ACB-8211-0D948D12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F320E5-3800-422D-ACD9-3DEE99C3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A3ED8B-D989-4461-9146-534448A9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4AC0AB-D47C-4090-93C8-660EC75C0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28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06AB4-ED1F-48C4-B6B3-BA7F676A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351544-DE2D-4CE7-9F10-8D204F8E9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6A4F6E-13EF-46D5-94A8-1788A9B6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AB938-CFDB-48C8-8B79-84878510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E12DC8-0698-44C6-BBD9-3FD50473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95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8C31F-33F9-4FCD-82D7-98D68887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903376-3E52-49FB-8719-36DC256EF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E997834-48E8-4223-AA1F-3F2B1C843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B23913-14DA-4E4E-9839-2B9863A3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E6BC1D-20AD-480F-BD62-3C2B62B4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CEF281-769B-42D5-965D-89434842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20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3E382-3556-4676-8B72-45763665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02E38-EC2B-4638-A565-92648AF4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BD46D8-4F94-4560-BB71-48962D0CD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C971C7-CFBB-4614-99B9-0D7A6D62E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03E16C-1B83-409C-BA2C-B988162B1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DD6AB1-AA18-4DA1-862D-BDBEB4249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1A0DA71-C164-4880-949E-C5CED320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94E016F-4984-4EC2-8391-784A1F1C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21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0BA4E-9AE2-4155-BCBC-9821537C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A9DC58-025F-4F42-A26F-5C1EB4FA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F697BE-063D-41CB-953C-BD6D7EC1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060676-0167-4229-ADCE-2F8C641F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79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76A501-EE07-421D-AE9B-A10A1ACA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BCE727-B11A-463A-B3EE-9BA8607D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6F9ACA-1FF3-457F-8ED2-371F85CB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11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3F3CE-8056-4799-86D1-FE47E1B2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B2126-585C-42EE-8D37-07547E337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CD13BD-C992-4A95-867A-41A3AD764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848D53-5176-42F7-B4E0-599BDA3E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61CE23-A15B-46C7-BE79-A0416599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6F4308-786E-4415-BE31-90918C2C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06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43A1B-D0C6-485A-9D7A-12575622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ECD9A6-F31D-44E7-BD5F-691824DEC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9F756B-BEFF-49D1-BFCE-71042C18A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0032FA-32AE-4838-AE90-B0F38DC0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D076FA-C458-47AE-9F39-54C1891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3E4EAD-7F29-44B1-869A-BDE16C56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222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0829B06-7481-461B-8D39-7A7266B3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560C49-2613-4090-BAD7-82C334ABF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866E64-D4A3-4367-B5F1-AC8D9908A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867CA-2A6A-415C-BC30-1856D9C9B5B3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D45CA2-FFE9-49E4-9C9B-4AA42B517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BDBC76-0472-4120-B0EA-B580E3F79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57913-D2A8-4886-A50E-EE17EE1DA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9CEE40-9FBC-4E6F-8DC8-3F4B0DDF1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2E74A-2FEF-4AF1-A7B4-306C2972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B5A1D1-2BA0-41EC-9736-3B91E8252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8DAEF-758E-4837-9EDC-C3E6104B9F64}" type="datetime1">
              <a:rPr lang="de-DE" smtClean="0"/>
              <a:t>31.01.2022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F26C71-DB4F-49CB-89E5-2590FF3D6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Timo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28B2-5384-4546-8E24-6CCAC5F8C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D2E83-CF14-4A73-BFD5-C2A89A8455B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5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haroni" panose="020108030201040302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4F97396-B44E-45C6-AF21-7DE967DE5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047283"/>
            <a:ext cx="12192000" cy="38107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5B6557-0219-4D58-BAEC-31FD38EC3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0393"/>
            <a:ext cx="9144000" cy="1389310"/>
          </a:xfrm>
        </p:spPr>
        <p:txBody>
          <a:bodyPr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Statistical </a:t>
            </a:r>
            <a:r>
              <a:rPr lang="de-DE" sz="4400" dirty="0" err="1">
                <a:solidFill>
                  <a:schemeClr val="bg1"/>
                </a:solidFill>
              </a:rPr>
              <a:t>modeling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of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tracking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data</a:t>
            </a:r>
            <a:r>
              <a:rPr lang="de-DE" sz="4400" dirty="0">
                <a:solidFill>
                  <a:schemeClr val="bg1"/>
                </a:solidFill>
              </a:rPr>
              <a:t> - an </a:t>
            </a:r>
            <a:r>
              <a:rPr lang="de-DE" sz="4400" dirty="0" err="1">
                <a:solidFill>
                  <a:schemeClr val="bg1"/>
                </a:solidFill>
              </a:rPr>
              <a:t>empirical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comparison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of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methods</a:t>
            </a:r>
            <a:endParaRPr lang="de-DE" sz="4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208E1D-9CBB-41A1-8ACF-FB6FB84B9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0764"/>
            <a:ext cx="9144000" cy="565325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Timo Meyer</a:t>
            </a:r>
          </a:p>
        </p:txBody>
      </p:sp>
    </p:spTree>
    <p:extLst>
      <p:ext uri="{BB962C8B-B14F-4D97-AF65-F5344CB8AC3E}">
        <p14:creationId xmlns:p14="http://schemas.microsoft.com/office/powerpoint/2010/main" val="223196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52F568B-3A32-4E0F-983A-B741D0A6C0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38" y="2155971"/>
            <a:ext cx="8996267" cy="418639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 III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F97AE7-A24F-4E49-A4FB-5C51B6C66B4A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Roter Faden der Arbeit</a:t>
            </a:r>
          </a:p>
        </p:txBody>
      </p:sp>
      <p:sp>
        <p:nvSpPr>
          <p:cNvPr id="10" name="Inhaltsplatzhalter 8">
            <a:extLst>
              <a:ext uri="{FF2B5EF4-FFF2-40B4-BE49-F238E27FC236}">
                <a16:creationId xmlns:a16="http://schemas.microsoft.com/office/drawing/2014/main" id="{AC35C3E7-2219-4013-94F2-AD8C81D5A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Illustration Problem 2</a:t>
            </a:r>
          </a:p>
        </p:txBody>
      </p:sp>
    </p:spTree>
    <p:extLst>
      <p:ext uri="{BB962C8B-B14F-4D97-AF65-F5344CB8AC3E}">
        <p14:creationId xmlns:p14="http://schemas.microsoft.com/office/powerpoint/2010/main" val="30405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 IV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0C8ABC7-6785-40BD-8833-12AA6518A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19" y="2136325"/>
            <a:ext cx="5735078" cy="35262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2FA8F0D-6C40-4306-9353-222F3A135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4" y="2136325"/>
            <a:ext cx="5735077" cy="3526246"/>
          </a:xfrm>
          <a:prstGeom prst="rect">
            <a:avLst/>
          </a:prstGeom>
        </p:spPr>
      </p:pic>
      <p:sp>
        <p:nvSpPr>
          <p:cNvPr id="14" name="Inhaltsplatzhalter 8">
            <a:extLst>
              <a:ext uri="{FF2B5EF4-FFF2-40B4-BE49-F238E27FC236}">
                <a16:creationId xmlns:a16="http://schemas.microsoft.com/office/drawing/2014/main" id="{02F17078-2D5D-4712-964E-081D7DC2B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Irreguläre Intervalle</a:t>
            </a:r>
          </a:p>
          <a:p>
            <a:pPr marL="0" indent="0">
              <a:buNone/>
            </a:pPr>
            <a:r>
              <a:rPr lang="de-DE" dirty="0"/>
              <a:t>AM107                                                                       AM307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7388BA-13A7-46AC-93B2-FE88D88DA826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Roter Faden der Arbeit</a:t>
            </a:r>
          </a:p>
        </p:txBody>
      </p:sp>
    </p:spTree>
    <p:extLst>
      <p:ext uri="{BB962C8B-B14F-4D97-AF65-F5344CB8AC3E}">
        <p14:creationId xmlns:p14="http://schemas.microsoft.com/office/powerpoint/2010/main" val="187427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 V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744343" cy="46436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Für Autokorrelation der Residuen könnte man AR(1) Prozess annehmen</a:t>
            </a:r>
          </a:p>
          <a:p>
            <a:pPr>
              <a:lnSpc>
                <a:spcPct val="100000"/>
              </a:lnSpc>
            </a:pPr>
            <a:r>
              <a:rPr lang="de-DE" dirty="0"/>
              <a:t>Für äquidistante Beobachtungszeitpunkte Kalman-Filter</a:t>
            </a:r>
          </a:p>
          <a:p>
            <a:pPr>
              <a:lnSpc>
                <a:spcPct val="100000"/>
              </a:lnSpc>
            </a:pPr>
            <a:r>
              <a:rPr lang="de-DE" dirty="0"/>
              <a:t>Daraus folgen Methoden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de-DE" dirty="0"/>
              <a:t>GAMM mit AR(1) Prozess als Korrelationsstruktur sowie Kalman Filter auf Daten angewandt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de-DE" dirty="0"/>
              <a:t>HMMs als flexible Modelle zur Modellierung von Tracking-Daten</a:t>
            </a:r>
          </a:p>
          <a:p>
            <a:pPr lvl="2">
              <a:lnSpc>
                <a:spcPct val="100000"/>
              </a:lnSpc>
            </a:pPr>
            <a:r>
              <a:rPr lang="de-DE" dirty="0"/>
              <a:t>Probleme dieser beiden Modelle bleibt vorherige Regularisierung der Daten (hier mit Kalman-Filter)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de-DE" dirty="0"/>
              <a:t>Time-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stochastic</a:t>
            </a:r>
            <a:r>
              <a:rPr lang="de-DE" dirty="0"/>
              <a:t> differential </a:t>
            </a:r>
            <a:r>
              <a:rPr lang="de-DE" dirty="0" err="1"/>
              <a:t>equations</a:t>
            </a:r>
            <a:r>
              <a:rPr lang="de-DE" dirty="0"/>
              <a:t> (SDEs)</a:t>
            </a:r>
          </a:p>
          <a:p>
            <a:pPr lvl="2">
              <a:lnSpc>
                <a:spcPct val="100000"/>
              </a:lnSpc>
            </a:pPr>
            <a:r>
              <a:rPr lang="de-DE" dirty="0"/>
              <a:t>Parameter der SDEs werden mittels GAM geschätzt</a:t>
            </a:r>
          </a:p>
          <a:p>
            <a:pPr lvl="2">
              <a:lnSpc>
                <a:spcPct val="100000"/>
              </a:lnSpc>
            </a:pPr>
            <a:r>
              <a:rPr lang="de-DE" dirty="0"/>
              <a:t>Brownsche Bewegung mit Drift und </a:t>
            </a:r>
            <a:r>
              <a:rPr lang="de-DE" dirty="0" err="1"/>
              <a:t>Ornstein-Uhlenbeck</a:t>
            </a:r>
            <a:r>
              <a:rPr lang="de-DE" dirty="0"/>
              <a:t> Prozess (</a:t>
            </a:r>
            <a:r>
              <a:rPr lang="de-DE" dirty="0" err="1"/>
              <a:t>Continuous</a:t>
            </a:r>
            <a:r>
              <a:rPr lang="de-DE" dirty="0"/>
              <a:t> Time </a:t>
            </a:r>
            <a:r>
              <a:rPr lang="de-DE" dirty="0" err="1"/>
              <a:t>Correlated</a:t>
            </a:r>
            <a:r>
              <a:rPr lang="de-DE" dirty="0"/>
              <a:t> Random Walk) werden genutzt</a:t>
            </a:r>
          </a:p>
          <a:p>
            <a:pPr marL="914400" lvl="1" indent="-457200">
              <a:buFont typeface="+mj-lt"/>
              <a:buAutoNum type="arabicPeriod"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C86BAB-FB9F-4B66-A18A-0C34E1641220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Roter Faden der Arbeit</a:t>
            </a:r>
          </a:p>
        </p:txBody>
      </p:sp>
    </p:spTree>
    <p:extLst>
      <p:ext uri="{BB962C8B-B14F-4D97-AF65-F5344CB8AC3E}">
        <p14:creationId xmlns:p14="http://schemas.microsoft.com/office/powerpoint/2010/main" val="1951768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</p:spPr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 Gedanken zu zwei Problemen als Vergleichskriterien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Methodenwahl und Reihenfolge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de-DE" dirty="0"/>
                  <a:t>Anwendung der Methoden auf Datensatz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de-DE" dirty="0"/>
                  <a:t>sind Ergebnisse der Arbeit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de-DE" dirty="0"/>
                  <a:t>Schreibprozess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7-8 Wochen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de-DE" dirty="0"/>
                  <a:t>Theoretischer Hintergrund (Mixed Models, GAMMs, HMMs, SDEs (Kalman Filter))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dirty="0"/>
                  <a:t>EDA Datensatz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de-DE" dirty="0"/>
                  <a:t>1 Woche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dirty="0"/>
                  <a:t>Ergebnisse der Methoden und impliziter Vergleich (Modellselektion und Validierung)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4 Wochen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dirty="0"/>
                  <a:t>Aus obigem Kern der Arbeit Einleitung und Ausblick ableiten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2 Wochen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de-DE" dirty="0"/>
                  <a:t>Korrekturlesen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2-3 Wochen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de-DE" dirty="0"/>
                  <a:t>Weiterer Feinschliff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dirty="0"/>
                  <a:t> 1-2 Wochen</a:t>
                </a:r>
              </a:p>
              <a:p>
                <a:pPr marL="457200" lvl="1" indent="0">
                  <a:buNone/>
                </a:pPr>
                <a:endParaRPr lang="de-DE" dirty="0"/>
              </a:p>
              <a:p>
                <a:pPr marL="457200" lvl="1" indent="0">
                  <a:buNone/>
                </a:pPr>
                <a:r>
                  <a:rPr lang="de-DE" dirty="0"/>
                  <a:t>Nach obiger Schätzung 10-13 Wochen für Finalisierung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de-DE" dirty="0"/>
              </a:p>
              <a:p>
                <a:pPr marL="914400" lvl="2" indent="0">
                  <a:buNone/>
                </a:pPr>
                <a:endParaRPr lang="de-DE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  <a:blipFill>
                <a:blip r:embed="rId2"/>
                <a:stretch>
                  <a:fillRect t="-13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6C23618-4F46-4AE9-A7C3-16FBACC09C79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39013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I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GAMMs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2A978C-75A6-4DCC-9925-BEFB231A9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240" y="2253992"/>
            <a:ext cx="5594189" cy="34396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D6CC202-5163-4775-B632-1BB2CEAA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429" y="2253992"/>
            <a:ext cx="5594189" cy="343961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D1B39A4-7363-4137-9D9E-EE760DD963C5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222955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II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r>
              <a:rPr lang="de-DE" dirty="0"/>
              <a:t>HMMs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C3E48D-5021-4B9C-8712-D6AFAE82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20" y="2136324"/>
            <a:ext cx="5735080" cy="35262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919D28-DA13-45C8-99E1-512485C96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136324"/>
            <a:ext cx="5735079" cy="352624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187F8CD-8545-476C-9AF4-0B2D56A9E962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2557520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III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r>
              <a:rPr lang="de-DE" dirty="0"/>
              <a:t>SDEs: </a:t>
            </a:r>
            <a:r>
              <a:rPr lang="de-DE" dirty="0" err="1"/>
              <a:t>Continuous</a:t>
            </a:r>
            <a:r>
              <a:rPr lang="de-DE" dirty="0"/>
              <a:t> Time </a:t>
            </a:r>
            <a:r>
              <a:rPr lang="de-DE" dirty="0" err="1"/>
              <a:t>Correlated</a:t>
            </a:r>
            <a:r>
              <a:rPr lang="de-DE" dirty="0"/>
              <a:t> Random Walk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AM 99                                                                          AM308                                                                       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7A4DE04-1F50-4FE1-A1CA-75A6A410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5" y="2909332"/>
            <a:ext cx="5886755" cy="30187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BC66990-DD11-4735-8568-D071318E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09332"/>
            <a:ext cx="5886755" cy="301875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7CD74B9-A3CD-4BDA-9C81-F411C5EDCA5A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378150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IV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r>
              <a:rPr lang="de-DE" dirty="0"/>
              <a:t>SDEs: Brownsche Molekularbewegung mit Drift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FB09379-513C-4956-A457-B71A1EB5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96024"/>
            <a:ext cx="8016549" cy="423827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D0BE87B-016D-4CA2-A62B-5DF09E3063C9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415898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FB2A5-B050-48D4-A517-5F168FF3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776DB7-825A-4408-A72D-615733068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Thaker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et al. "Fine-scale tracking of ambient temperature and movement reveals shuttling behavior of elephants to water. Front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Evol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7, 1–12." (2019)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34C6A7-0BDD-4D98-A80D-DC905BEF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FA361C-538F-4064-83A0-9565CA19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8C6F26-9F73-43B4-9C33-8EA72AE0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1669784-1D99-40DB-A40F-9F44A5EF430E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770542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239" y="2884199"/>
            <a:ext cx="6971521" cy="1089602"/>
          </a:xfrm>
        </p:spPr>
        <p:txBody>
          <a:bodyPr/>
          <a:lstStyle/>
          <a:p>
            <a:r>
              <a:rPr lang="de-DE" dirty="0"/>
              <a:t>Vielen Dank für die Aufmerksamkeit!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9CF7004-6495-4D99-A542-78840D3F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643610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985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14FE2-AE44-42E6-ABE5-0CCCE1AE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0FFEB0-8439-44F7-BD54-6FEECD03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Kontext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Datensatz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Roter Faden der Arbeit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Workflow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BBA46-CC56-4E0B-94B5-005327EF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6E95B5-D81D-45AA-BE9C-3D36CE34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Timo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5BAEF-D501-4D52-9ACD-8A42D2C2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BB6C008-3D2D-4016-97D6-9B1A98CA3A16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Inhaltsverzeichnis</a:t>
            </a:r>
          </a:p>
        </p:txBody>
      </p:sp>
    </p:spTree>
    <p:extLst>
      <p:ext uri="{BB962C8B-B14F-4D97-AF65-F5344CB8AC3E}">
        <p14:creationId xmlns:p14="http://schemas.microsoft.com/office/powerpoint/2010/main" val="286817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F73E2552-F6CE-4C2B-86DF-02E89A7FB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1" r="24461"/>
          <a:stretch/>
        </p:blipFill>
        <p:spPr bwMode="auto">
          <a:xfrm>
            <a:off x="6229215" y="365126"/>
            <a:ext cx="5962785" cy="612774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1EB25E-30DE-47EF-AE07-8AA4AF01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cs typeface="+mj-cs"/>
              </a:rPr>
              <a:t>Kontext</a:t>
            </a:r>
            <a:endParaRPr lang="en-US" dirty="0">
              <a:cs typeface="+mj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F785ED-7F59-47E3-823A-746C3F899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5702560" cy="464361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cs typeface="+mn-cs"/>
              </a:rPr>
              <a:t>Thaker</a:t>
            </a:r>
            <a:r>
              <a:rPr lang="en-US" dirty="0">
                <a:cs typeface="+mn-cs"/>
              </a:rPr>
              <a:t> (2019) </a:t>
            </a:r>
            <a:r>
              <a:rPr lang="en-US" dirty="0" err="1">
                <a:cs typeface="+mn-cs"/>
              </a:rPr>
              <a:t>als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Ausgangspunkt</a:t>
            </a:r>
            <a:endParaRPr lang="en-US" dirty="0">
              <a:cs typeface="+mn-cs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LMMs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Beziehung</a:t>
            </a:r>
            <a:r>
              <a:rPr lang="en-US" dirty="0"/>
              <a:t> von </a:t>
            </a:r>
            <a:r>
              <a:rPr lang="en-US" dirty="0" err="1"/>
              <a:t>Halsband-Temperatur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Umgebungstemperatur</a:t>
            </a:r>
            <a:endParaRPr lang="en-US" dirty="0">
              <a:cs typeface="+mn-cs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GAMM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Modellierung</a:t>
            </a:r>
            <a:r>
              <a:rPr lang="en-US" dirty="0"/>
              <a:t> der </a:t>
            </a:r>
            <a:r>
              <a:rPr lang="en-US" dirty="0" err="1"/>
              <a:t>Beziehung</a:t>
            </a:r>
            <a:r>
              <a:rPr lang="en-US" dirty="0"/>
              <a:t> von </a:t>
            </a:r>
            <a:r>
              <a:rPr lang="en-US" dirty="0" err="1"/>
              <a:t>Geschwindigkeit</a:t>
            </a:r>
            <a:r>
              <a:rPr lang="en-US" dirty="0"/>
              <a:t> und </a:t>
            </a:r>
            <a:r>
              <a:rPr lang="en-US" dirty="0" err="1"/>
              <a:t>Temperatur</a:t>
            </a:r>
            <a:r>
              <a:rPr lang="en-US" dirty="0"/>
              <a:t> von </a:t>
            </a:r>
            <a:r>
              <a:rPr lang="en-US" dirty="0" err="1"/>
              <a:t>Elefanten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cs typeface="+mn-cs"/>
              </a:rPr>
              <a:t>Paper </a:t>
            </a:r>
            <a:r>
              <a:rPr lang="en-US" dirty="0" err="1">
                <a:cs typeface="+mn-cs"/>
              </a:rPr>
              <a:t>weist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gewisse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Probleme</a:t>
            </a:r>
            <a:r>
              <a:rPr lang="en-US" dirty="0">
                <a:cs typeface="+mn-cs"/>
              </a:rPr>
              <a:t> auf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Aufhänger</a:t>
            </a:r>
            <a:r>
              <a:rPr lang="en-US" dirty="0"/>
              <a:t> für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statistische</a:t>
            </a:r>
            <a:r>
              <a:rPr lang="en-US" dirty="0"/>
              <a:t> </a:t>
            </a:r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Modellierung</a:t>
            </a:r>
            <a:r>
              <a:rPr lang="en-US" dirty="0"/>
              <a:t> von Tracking-</a:t>
            </a:r>
            <a:r>
              <a:rPr lang="en-US" dirty="0" err="1"/>
              <a:t>Daten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Dabei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auf den </a:t>
            </a:r>
            <a:r>
              <a:rPr lang="en-US" dirty="0" err="1"/>
              <a:t>zugrundeliegenden</a:t>
            </a:r>
            <a:r>
              <a:rPr lang="en-US" dirty="0"/>
              <a:t> </a:t>
            </a:r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bezogen</a:t>
            </a:r>
            <a:endParaRPr lang="en-US" dirty="0"/>
          </a:p>
          <a:p>
            <a:pPr lvl="1"/>
            <a:endParaRPr lang="en-US" sz="2400" dirty="0"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19091C-D466-4FD8-8391-B4EF80F7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7BF7E81-4A25-4945-A8A1-ED5714DDBF31}" type="datetime1">
              <a:rPr lang="de-DE" smtClean="0"/>
              <a:pPr>
                <a:spcAft>
                  <a:spcPts val="600"/>
                </a:spcAft>
                <a:defRPr/>
              </a:pPr>
              <a:t>31.01.2022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91A8EA-107C-4197-AB9E-F8287502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Timo Meyer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8F6807-666B-47BA-8345-D60F53A7E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97D2E83-CF14-4A73-BFD5-C2A89A8455B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241D0B-F9B2-46EB-8973-63054E21E043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Kontext</a:t>
            </a:r>
          </a:p>
        </p:txBody>
      </p:sp>
    </p:spTree>
    <p:extLst>
      <p:ext uri="{BB962C8B-B14F-4D97-AF65-F5344CB8AC3E}">
        <p14:creationId xmlns:p14="http://schemas.microsoft.com/office/powerpoint/2010/main" val="279727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10324894" cy="4643610"/>
          </a:xfrm>
        </p:spPr>
        <p:txBody>
          <a:bodyPr>
            <a:normAutofit/>
          </a:bodyPr>
          <a:lstStyle/>
          <a:p>
            <a:r>
              <a:rPr lang="de-DE" dirty="0"/>
              <a:t>14 weibliche Elefanten (</a:t>
            </a:r>
            <a:r>
              <a:rPr lang="de-DE" dirty="0" err="1"/>
              <a:t>Loxodonta</a:t>
            </a:r>
            <a:r>
              <a:rPr lang="de-DE" dirty="0"/>
              <a:t> </a:t>
            </a:r>
            <a:r>
              <a:rPr lang="de-DE" dirty="0" err="1"/>
              <a:t>Africana</a:t>
            </a:r>
            <a:r>
              <a:rPr lang="de-DE" dirty="0"/>
              <a:t>) aus verschiedenen Herden</a:t>
            </a:r>
          </a:p>
          <a:p>
            <a:r>
              <a:rPr lang="de-DE" dirty="0"/>
              <a:t>Kruger Nationalpark, Südafrika</a:t>
            </a:r>
          </a:p>
          <a:p>
            <a:r>
              <a:rPr lang="de-DE" dirty="0"/>
              <a:t>Zeitraum von 2007 bis 2009</a:t>
            </a:r>
          </a:p>
          <a:p>
            <a:r>
              <a:rPr lang="de-DE" dirty="0"/>
              <a:t>Durchschnittlicher Beobachtungszeitraum: 21 Monate</a:t>
            </a:r>
          </a:p>
          <a:p>
            <a:r>
              <a:rPr lang="de-DE" dirty="0"/>
              <a:t>Irreguläre Beobachtungszeitpunkte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EAC3D8E-2C5D-46C9-8B6C-0FE3363E220A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Datensatz</a:t>
            </a:r>
          </a:p>
        </p:txBody>
      </p:sp>
    </p:spTree>
    <p:extLst>
      <p:ext uri="{BB962C8B-B14F-4D97-AF65-F5344CB8AC3E}">
        <p14:creationId xmlns:p14="http://schemas.microsoft.com/office/powerpoint/2010/main" val="255547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6331733" cy="4643610"/>
          </a:xfrm>
        </p:spPr>
        <p:txBody>
          <a:bodyPr>
            <a:normAutofit/>
          </a:bodyPr>
          <a:lstStyle/>
          <a:p>
            <a:r>
              <a:rPr lang="de-DE" dirty="0"/>
              <a:t>Irreguläre Beobachtungszeitpunkte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13EFE3-C0C1-4F69-9DBA-8403E88D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0" y="2211619"/>
            <a:ext cx="7850142" cy="404293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3549C22-C395-4CC6-9FE5-8A65A3ACAE4F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Datensatz</a:t>
            </a:r>
          </a:p>
        </p:txBody>
      </p:sp>
    </p:spTree>
    <p:extLst>
      <p:ext uri="{BB962C8B-B14F-4D97-AF65-F5344CB8AC3E}">
        <p14:creationId xmlns:p14="http://schemas.microsoft.com/office/powerpoint/2010/main" val="3739666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9023147-9A7A-4CBB-B4E8-546E1D6B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0" y="2211619"/>
            <a:ext cx="7850142" cy="40429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III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6331733" cy="4643610"/>
          </a:xfrm>
        </p:spPr>
        <p:txBody>
          <a:bodyPr>
            <a:normAutofit/>
          </a:bodyPr>
          <a:lstStyle/>
          <a:p>
            <a:r>
              <a:rPr lang="de-DE" dirty="0"/>
              <a:t>Verteilung Zeitintervalle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F451641-778C-4A73-88E4-4FB935DCD9C1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Datensatz</a:t>
            </a:r>
          </a:p>
        </p:txBody>
      </p:sp>
    </p:spTree>
    <p:extLst>
      <p:ext uri="{BB962C8B-B14F-4D97-AF65-F5344CB8AC3E}">
        <p14:creationId xmlns:p14="http://schemas.microsoft.com/office/powerpoint/2010/main" val="398488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2061955-8BBE-4314-9F3E-364E6A21F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72278" y="1561773"/>
            <a:ext cx="10142376" cy="53426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 IV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2EAF-2152-4B91-AA94-EA6331F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1690688"/>
            <a:ext cx="6331733" cy="4643610"/>
          </a:xfrm>
        </p:spPr>
        <p:txBody>
          <a:bodyPr>
            <a:normAutofit/>
          </a:bodyPr>
          <a:lstStyle/>
          <a:p>
            <a:r>
              <a:rPr lang="de-DE" dirty="0"/>
              <a:t>Anzahl Beobachtungen pro Tier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C8D2DF3-E56B-48CF-8157-DD280691E4DC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Datensatz</a:t>
            </a:r>
          </a:p>
        </p:txBody>
      </p:sp>
    </p:spTree>
    <p:extLst>
      <p:ext uri="{BB962C8B-B14F-4D97-AF65-F5344CB8AC3E}">
        <p14:creationId xmlns:p14="http://schemas.microsoft.com/office/powerpoint/2010/main" val="965586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Hauptpaper hat zwei Probleme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DE" sz="1800" dirty="0" err="1"/>
                  <a:t>Thaker</a:t>
                </a:r>
                <a:r>
                  <a:rPr lang="de-DE" sz="1800" dirty="0"/>
                  <a:t> (2019) nutzen GAMM folgender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𝑡𝑒𝑚𝑝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(0,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l-GR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𝚰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  <a:p>
                <a:pPr lvl="2"/>
                <a:r>
                  <a:rPr lang="de-DE" dirty="0"/>
                  <a:t>Residuen aber autokorreliert, daher: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𝑠𝑝𝑒𝑒𝑑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𝑡𝑒𝑚𝑝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       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𝜺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~ (0,  </m:t>
                    </m:r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de-DE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de-DE" dirty="0"/>
                  <a:t>Variable ‚</a:t>
                </a:r>
                <a:r>
                  <a:rPr lang="de-DE" dirty="0" err="1"/>
                  <a:t>speed</a:t>
                </a:r>
                <a:r>
                  <a:rPr lang="de-DE" dirty="0"/>
                  <a:t>‘ wird aus konsekutiven Beobachtungszeitpunkten abgeleitet</a:t>
                </a:r>
              </a:p>
              <a:p>
                <a:pPr lvl="2"/>
                <a:r>
                  <a:rPr lang="de-DE" dirty="0"/>
                  <a:t>Daher skalenabhängig</a:t>
                </a:r>
              </a:p>
              <a:p>
                <a:pPr lvl="2"/>
                <a:r>
                  <a:rPr lang="de-DE" dirty="0"/>
                  <a:t>Brauchen äquidistante Beobachtungszeitpunkte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Diese zwei Probleme als Vergleichskriterien für andere Methoden zur Modellierung</a:t>
                </a:r>
              </a:p>
              <a:p>
                <a:pPr lvl="1"/>
                <a:r>
                  <a:rPr lang="de-DE" dirty="0"/>
                  <a:t>Gleichzeitig Leitfaden für die Auswahl jener Methoden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00E2EAF-2152-4B91-AA94-EA6331F23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239" y="1690688"/>
                <a:ext cx="10744343" cy="4643610"/>
              </a:xfrm>
              <a:blipFill>
                <a:blip r:embed="rId2"/>
                <a:stretch>
                  <a:fillRect l="-795" t="-1837" r="-3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F2CC708-EDEB-4214-8789-C4EEF02B92CE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Roter Faden der Arbeit</a:t>
            </a:r>
          </a:p>
        </p:txBody>
      </p:sp>
    </p:spTree>
    <p:extLst>
      <p:ext uri="{BB962C8B-B14F-4D97-AF65-F5344CB8AC3E}">
        <p14:creationId xmlns:p14="http://schemas.microsoft.com/office/powerpoint/2010/main" val="214555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CF29-3107-44CC-98DE-EB0EFFC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Roter Faden der Arbeit II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7CB95-B3FF-4DB9-89AD-274A7E3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7E81-4A25-4945-A8A1-ED5714DDBF31}" type="datetime1">
              <a:rPr lang="de-DE" smtClean="0"/>
              <a:pPr/>
              <a:t>31.01.2022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1612F-0071-48CE-8465-C1D82DF2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Timo Meyer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AD237-B998-40C5-A868-2B796C0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2E83-CF14-4A73-BFD5-C2A89A8455B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F97AE7-A24F-4E49-A4FB-5C51B6C66B4A}"/>
              </a:ext>
            </a:extLst>
          </p:cNvPr>
          <p:cNvSpPr txBox="1"/>
          <p:nvPr/>
        </p:nvSpPr>
        <p:spPr>
          <a:xfrm>
            <a:off x="0" y="0"/>
            <a:ext cx="50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Roter Faden der Arbeit</a:t>
            </a:r>
          </a:p>
        </p:txBody>
      </p:sp>
      <p:sp>
        <p:nvSpPr>
          <p:cNvPr id="10" name="Inhaltsplatzhalter 8">
            <a:extLst>
              <a:ext uri="{FF2B5EF4-FFF2-40B4-BE49-F238E27FC236}">
                <a16:creationId xmlns:a16="http://schemas.microsoft.com/office/drawing/2014/main" id="{AC35C3E7-2219-4013-94F2-AD8C81D5A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39" y="1690688"/>
            <a:ext cx="10655559" cy="455911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Illustration Problem 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D73F17-9AA5-4FCC-93C9-17D22FA75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237" y="2155911"/>
            <a:ext cx="8996267" cy="41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8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570</Words>
  <Application>Microsoft Office PowerPoint</Application>
  <PresentationFormat>Breitbild</PresentationFormat>
  <Paragraphs>152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Cambria Math</vt:lpstr>
      <vt:lpstr>Courier New</vt:lpstr>
      <vt:lpstr>Wingdings</vt:lpstr>
      <vt:lpstr>Office</vt:lpstr>
      <vt:lpstr>1_Office</vt:lpstr>
      <vt:lpstr>Statistical modeling of tracking data - an empirical comparison of methods</vt:lpstr>
      <vt:lpstr>Inhaltsverzeichnis</vt:lpstr>
      <vt:lpstr>Kontext</vt:lpstr>
      <vt:lpstr>Datensatz I</vt:lpstr>
      <vt:lpstr>Datensatz II</vt:lpstr>
      <vt:lpstr>Datensatz III</vt:lpstr>
      <vt:lpstr>Datensatz IV</vt:lpstr>
      <vt:lpstr>Roter Faden der Arbeit I</vt:lpstr>
      <vt:lpstr>Roter Faden der Arbeit II</vt:lpstr>
      <vt:lpstr>Roter Faden der Arbeit III</vt:lpstr>
      <vt:lpstr>Roter Faden der Arbeit IV</vt:lpstr>
      <vt:lpstr>Roter Faden der Arbeit V</vt:lpstr>
      <vt:lpstr>Workflow</vt:lpstr>
      <vt:lpstr>Ergebnisse I</vt:lpstr>
      <vt:lpstr>Ergebnisse II</vt:lpstr>
      <vt:lpstr>Ergebnisse III</vt:lpstr>
      <vt:lpstr>Ergebnisse IV</vt:lpstr>
      <vt:lpstr>Quellen</vt:lpstr>
      <vt:lpstr>Vielen Dank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modeling of tracking data - an empirical comparison of methods</dc:title>
  <dc:creator>Timo Meyer</dc:creator>
  <cp:lastModifiedBy>Timo Meyer</cp:lastModifiedBy>
  <cp:revision>11</cp:revision>
  <dcterms:created xsi:type="dcterms:W3CDTF">2022-01-29T12:18:51Z</dcterms:created>
  <dcterms:modified xsi:type="dcterms:W3CDTF">2022-01-31T12:11:07Z</dcterms:modified>
</cp:coreProperties>
</file>